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notesMasterIdLst>
    <p:notesMasterId r:id="rId16"/>
  </p:notesMasterIdLst>
  <p:sldIdLst>
    <p:sldId id="256" r:id="rId2"/>
    <p:sldId id="257" r:id="rId3"/>
    <p:sldId id="268" r:id="rId4"/>
    <p:sldId id="267" r:id="rId5"/>
    <p:sldId id="258" r:id="rId6"/>
    <p:sldId id="259" r:id="rId7"/>
    <p:sldId id="260" r:id="rId8"/>
    <p:sldId id="261" r:id="rId9"/>
    <p:sldId id="269" r:id="rId10"/>
    <p:sldId id="262" r:id="rId11"/>
    <p:sldId id="263" r:id="rId12"/>
    <p:sldId id="264" r:id="rId13"/>
    <p:sldId id="265" r:id="rId14"/>
    <p:sldId id="26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77062" autoAdjust="0"/>
  </p:normalViewPr>
  <p:slideViewPr>
    <p:cSldViewPr snapToGrid="0">
      <p:cViewPr>
        <p:scale>
          <a:sx n="53" d="100"/>
          <a:sy n="53" d="100"/>
        </p:scale>
        <p:origin x="24" y="-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12631-086B-4FD8-8B41-430D3ACF1C0F}" type="datetimeFigureOut">
              <a:rPr lang="en-US" smtClean="0"/>
              <a:t>5/1/2021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481282-01E5-484E-966F-99BBD6700557}" type="slidenum">
              <a:rPr lang="en-US" smtClean="0"/>
              <a:t>‹#›</a:t>
            </a:fld>
            <a:endParaRPr lang="en-US"/>
          </a:p>
        </p:txBody>
      </p:sp>
    </p:spTree>
    <p:extLst>
      <p:ext uri="{BB962C8B-B14F-4D97-AF65-F5344CB8AC3E}">
        <p14:creationId xmlns:p14="http://schemas.microsoft.com/office/powerpoint/2010/main" val="3614022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Columbus is one of the most populous cities in the US. In 2019 its population was estimated at 898,553. The main ethnic groups in Columbus are Non-Hispanic (54.3%), black or African American (29%), Asian (6.13%), and White (3.28%). The average household economy in Columbus is $52,971 with males earning 1.34 times higher than females. Columbus has one of the best pediatric hospitals internationally, the best-ranked cancer hospital nationally and it has got two heart hospitals (</a:t>
            </a:r>
            <a:r>
              <a:rPr lang="en-US" sz="1200" kern="1200" dirty="0" err="1" smtClean="0">
                <a:solidFill>
                  <a:schemeClr val="tx1"/>
                </a:solidFill>
                <a:effectLst/>
                <a:latin typeface="+mn-lt"/>
                <a:ea typeface="+mn-ea"/>
                <a:cs typeface="+mn-cs"/>
              </a:rPr>
              <a:t>Oza</a:t>
            </a:r>
            <a:r>
              <a:rPr lang="en-US" sz="1200" kern="1200" dirty="0" smtClean="0">
                <a:solidFill>
                  <a:schemeClr val="tx1"/>
                </a:solidFill>
                <a:effectLst/>
                <a:latin typeface="+mn-lt"/>
                <a:ea typeface="+mn-ea"/>
                <a:cs typeface="+mn-cs"/>
              </a:rPr>
              <a:t> et al. 2011). The number of other medical centers has also been growing.</a:t>
            </a:r>
          </a:p>
          <a:p>
            <a:r>
              <a:rPr lang="en-US" sz="1200" kern="1200" dirty="0" smtClean="0">
                <a:solidFill>
                  <a:schemeClr val="tx1"/>
                </a:solidFill>
                <a:effectLst/>
                <a:latin typeface="+mn-lt"/>
                <a:ea typeface="+mn-ea"/>
                <a:cs typeface="+mn-cs"/>
              </a:rPr>
              <a:t>            The current state of the health care system in Columbus</a:t>
            </a:r>
          </a:p>
          <a:p>
            <a:r>
              <a:rPr lang="en-US" sz="1200" kern="1200" dirty="0" smtClean="0">
                <a:solidFill>
                  <a:schemeClr val="tx1"/>
                </a:solidFill>
                <a:effectLst/>
                <a:latin typeface="+mn-lt"/>
                <a:ea typeface="+mn-ea"/>
                <a:cs typeface="+mn-cs"/>
              </a:rPr>
              <a:t>Columbus is ranked at number 47 in the value of health as compared to other cities. According to the Dashboard, the residents of Columbus live less healthy lives and spend a lot on health care than those in the other cities. The current leading causes of morbidity and mortality in Columbus include infectious diseases (seasonal influenza, sexually transmitted infections, reportable diseases, and </a:t>
            </a:r>
            <a:r>
              <a:rPr lang="en-US" sz="1200" kern="1200" dirty="0" err="1" smtClean="0">
                <a:solidFill>
                  <a:schemeClr val="tx1"/>
                </a:solidFill>
                <a:effectLst/>
                <a:latin typeface="+mn-lt"/>
                <a:ea typeface="+mn-ea"/>
                <a:cs typeface="+mn-cs"/>
              </a:rPr>
              <a:t>Zika</a:t>
            </a:r>
            <a:r>
              <a:rPr lang="en-US" sz="1200" kern="1200" dirty="0" smtClean="0">
                <a:solidFill>
                  <a:schemeClr val="tx1"/>
                </a:solidFill>
                <a:effectLst/>
                <a:latin typeface="+mn-lt"/>
                <a:ea typeface="+mn-ea"/>
                <a:cs typeface="+mn-cs"/>
              </a:rPr>
              <a:t> virus), injuries (overdose and addiction, youth suicide, injury hospitalization, and violence), and maternal and child health (infant mortality and child fatality review) (Franz et al.2018). Health Care and Social Assistance are one of the largest industries in Columbus employing 70,047 people. 172k out of the 843k people live below the poverty line. </a:t>
            </a:r>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2</a:t>
            </a:fld>
            <a:endParaRPr lang="en-US"/>
          </a:p>
        </p:txBody>
      </p:sp>
    </p:spTree>
    <p:extLst>
      <p:ext uri="{BB962C8B-B14F-4D97-AF65-F5344CB8AC3E}">
        <p14:creationId xmlns:p14="http://schemas.microsoft.com/office/powerpoint/2010/main" val="22523758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Funding is required to ensure the acquisition of these resources. The proposed sources of funding will include local government grants, bank loans, partnerships with other organizations as well as investor capital</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(Gupta, &amp; Denton, 2018).</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12</a:t>
            </a:fld>
            <a:endParaRPr lang="en-US"/>
          </a:p>
        </p:txBody>
      </p:sp>
    </p:spTree>
    <p:extLst>
      <p:ext uri="{BB962C8B-B14F-4D97-AF65-F5344CB8AC3E}">
        <p14:creationId xmlns:p14="http://schemas.microsoft.com/office/powerpoint/2010/main" val="36839360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List of roles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Board of directors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board of directors is responsible for the overall leadership of the facility. This includes decision-making and setting of management policies (</a:t>
            </a:r>
            <a:r>
              <a:rPr lang="en-US" sz="1200" kern="1200" dirty="0" err="1" smtClean="0">
                <a:solidFill>
                  <a:schemeClr val="tx1"/>
                </a:solidFill>
                <a:effectLst/>
                <a:latin typeface="+mn-lt"/>
                <a:ea typeface="+mn-ea"/>
                <a:cs typeface="+mn-cs"/>
              </a:rPr>
              <a:t>Stefl</a:t>
            </a:r>
            <a:r>
              <a:rPr lang="en-US" sz="1200" kern="1200" dirty="0" smtClean="0">
                <a:solidFill>
                  <a:schemeClr val="tx1"/>
                </a:solidFill>
                <a:effectLst/>
                <a:latin typeface="+mn-lt"/>
                <a:ea typeface="+mn-ea"/>
                <a:cs typeface="+mn-cs"/>
              </a:rPr>
              <a:t>, 2018).</a:t>
            </a:r>
          </a:p>
          <a:p>
            <a:r>
              <a:rPr lang="en-US" sz="1200" b="1" kern="1200" dirty="0" smtClean="0">
                <a:solidFill>
                  <a:schemeClr val="tx1"/>
                </a:solidFill>
                <a:effectLst/>
                <a:latin typeface="+mn-lt"/>
                <a:ea typeface="+mn-ea"/>
                <a:cs typeface="+mn-cs"/>
              </a:rPr>
              <a:t>Pediatrician A, B, C</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Pediatrician A, B, and C represent the managers of different areas including clinical services, operations, and practice as well as finance. They are responsible for the overall management of each department. </a:t>
            </a:r>
          </a:p>
          <a:p>
            <a:r>
              <a:rPr lang="en-US" sz="1200" b="1" kern="1200" dirty="0" smtClean="0">
                <a:solidFill>
                  <a:schemeClr val="tx1"/>
                </a:solidFill>
                <a:effectLst/>
                <a:latin typeface="+mn-lt"/>
                <a:ea typeface="+mn-ea"/>
                <a:cs typeface="+mn-cs"/>
              </a:rPr>
              <a:t>Practice manager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practice manager is the head of operations and practices carried out by the nurses, medical assistants, receptionists, and care coordinators. The practice manager is guided by the executive decisions made by the board of directors and pediatricians (</a:t>
            </a:r>
            <a:r>
              <a:rPr lang="en-US" sz="1200" kern="1200" dirty="0" err="1" smtClean="0">
                <a:solidFill>
                  <a:schemeClr val="tx1"/>
                </a:solidFill>
                <a:effectLst/>
                <a:latin typeface="+mn-lt"/>
                <a:ea typeface="+mn-ea"/>
                <a:cs typeface="+mn-cs"/>
              </a:rPr>
              <a:t>Stefl</a:t>
            </a:r>
            <a:r>
              <a:rPr lang="en-US" sz="1200" kern="1200" dirty="0" smtClean="0">
                <a:solidFill>
                  <a:schemeClr val="tx1"/>
                </a:solidFill>
                <a:effectLst/>
                <a:latin typeface="+mn-lt"/>
                <a:ea typeface="+mn-ea"/>
                <a:cs typeface="+mn-cs"/>
              </a:rPr>
              <a:t>, 2018).</a:t>
            </a:r>
          </a:p>
          <a:p>
            <a:r>
              <a:rPr lang="en-US" sz="1200" b="1" kern="1200" dirty="0" smtClean="0">
                <a:solidFill>
                  <a:schemeClr val="tx1"/>
                </a:solidFill>
                <a:effectLst/>
                <a:latin typeface="+mn-lt"/>
                <a:ea typeface="+mn-ea"/>
                <a:cs typeface="+mn-cs"/>
              </a:rPr>
              <a:t>Nurses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Nurses play various roles in the facility including assessment of patient needs, formulating the treatment plan for a patient, or diagnosing a disease (</a:t>
            </a:r>
            <a:r>
              <a:rPr lang="en-US" sz="1200" kern="1200" dirty="0" err="1" smtClean="0">
                <a:solidFill>
                  <a:schemeClr val="tx1"/>
                </a:solidFill>
                <a:effectLst/>
                <a:latin typeface="+mn-lt"/>
                <a:ea typeface="+mn-ea"/>
                <a:cs typeface="+mn-cs"/>
              </a:rPr>
              <a:t>Taché</a:t>
            </a:r>
            <a:r>
              <a:rPr lang="en-US" sz="1200" kern="1200" dirty="0" smtClean="0">
                <a:solidFill>
                  <a:schemeClr val="tx1"/>
                </a:solidFill>
                <a:effectLst/>
                <a:latin typeface="+mn-lt"/>
                <a:ea typeface="+mn-ea"/>
                <a:cs typeface="+mn-cs"/>
              </a:rPr>
              <a:t>, &amp; Chapman, 2016)</a:t>
            </a:r>
          </a:p>
          <a:p>
            <a:r>
              <a:rPr lang="en-US" sz="1200" b="1" kern="1200" dirty="0" smtClean="0">
                <a:solidFill>
                  <a:schemeClr val="tx1"/>
                </a:solidFill>
                <a:effectLst/>
                <a:latin typeface="+mn-lt"/>
                <a:ea typeface="+mn-ea"/>
                <a:cs typeface="+mn-cs"/>
              </a:rPr>
              <a:t>Medical assistants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Medical assistants help in undertaking various clinical tasks such as taking a medical history of patients, recording patient's vital signs as well as assisting with administrative tasks in the care facility (</a:t>
            </a:r>
            <a:r>
              <a:rPr lang="en-US" sz="1200" kern="1200" dirty="0" err="1" smtClean="0">
                <a:solidFill>
                  <a:schemeClr val="tx1"/>
                </a:solidFill>
                <a:effectLst/>
                <a:latin typeface="+mn-lt"/>
                <a:ea typeface="+mn-ea"/>
                <a:cs typeface="+mn-cs"/>
              </a:rPr>
              <a:t>Taché</a:t>
            </a:r>
            <a:r>
              <a:rPr lang="en-US" sz="1200" kern="1200" dirty="0" smtClean="0">
                <a:solidFill>
                  <a:schemeClr val="tx1"/>
                </a:solidFill>
                <a:effectLst/>
                <a:latin typeface="+mn-lt"/>
                <a:ea typeface="+mn-ea"/>
                <a:cs typeface="+mn-cs"/>
              </a:rPr>
              <a:t>, &amp; Chapman, 2016).</a:t>
            </a:r>
          </a:p>
          <a:p>
            <a:r>
              <a:rPr lang="en-US" sz="1200" b="1" kern="1200" dirty="0" smtClean="0">
                <a:solidFill>
                  <a:schemeClr val="tx1"/>
                </a:solidFill>
                <a:effectLst/>
                <a:latin typeface="+mn-lt"/>
                <a:ea typeface="+mn-ea"/>
                <a:cs typeface="+mn-cs"/>
              </a:rPr>
              <a:t>Front desk receptionists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front desk receptionists are the gatekeepers of the healthcare facility. They are responsible for facilitating employee access, answering phone calls, scheduling appointments as well as managing the flow of individuals inside the organization. The reception is the first person one meets after getting into the facility (</a:t>
            </a:r>
            <a:r>
              <a:rPr lang="en-US" sz="1200" kern="1200" dirty="0" err="1" smtClean="0">
                <a:solidFill>
                  <a:schemeClr val="tx1"/>
                </a:solidFill>
                <a:effectLst/>
                <a:latin typeface="+mn-lt"/>
                <a:ea typeface="+mn-ea"/>
                <a:cs typeface="+mn-cs"/>
              </a:rPr>
              <a:t>Hillis</a:t>
            </a:r>
            <a:r>
              <a:rPr lang="en-US" sz="1200" kern="1200" dirty="0" smtClean="0">
                <a:solidFill>
                  <a:schemeClr val="tx1"/>
                </a:solidFill>
                <a:effectLst/>
                <a:latin typeface="+mn-lt"/>
                <a:ea typeface="+mn-ea"/>
                <a:cs typeface="+mn-cs"/>
              </a:rPr>
              <a:t>, Brenner, Larkin, </a:t>
            </a:r>
            <a:r>
              <a:rPr lang="en-US" sz="1200" kern="1200" dirty="0" err="1" smtClean="0">
                <a:solidFill>
                  <a:schemeClr val="tx1"/>
                </a:solidFill>
                <a:effectLst/>
                <a:latin typeface="+mn-lt"/>
                <a:ea typeface="+mn-ea"/>
                <a:cs typeface="+mn-cs"/>
              </a:rPr>
              <a:t>Cawley</a:t>
            </a:r>
            <a:r>
              <a:rPr lang="en-US" sz="1200" kern="1200" dirty="0" smtClean="0">
                <a:solidFill>
                  <a:schemeClr val="tx1"/>
                </a:solidFill>
                <a:effectLst/>
                <a:latin typeface="+mn-lt"/>
                <a:ea typeface="+mn-ea"/>
                <a:cs typeface="+mn-cs"/>
              </a:rPr>
              <a:t>, &amp; Connolly, 2016).</a:t>
            </a:r>
          </a:p>
          <a:p>
            <a:r>
              <a:rPr lang="en-US" sz="1200" b="1" kern="1200" dirty="0" smtClean="0">
                <a:solidFill>
                  <a:schemeClr val="tx1"/>
                </a:solidFill>
                <a:effectLst/>
                <a:latin typeface="+mn-lt"/>
                <a:ea typeface="+mn-ea"/>
                <a:cs typeface="+mn-cs"/>
              </a:rPr>
              <a:t>Care coordinators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role of care coordinators is to work with patients after hospital discharge in ensuring that they get to follow-up appointments, any extended therapy required as well as monitoring of the ongoing interventions (</a:t>
            </a:r>
            <a:r>
              <a:rPr lang="en-US" sz="1200" kern="1200" dirty="0" err="1" smtClean="0">
                <a:solidFill>
                  <a:schemeClr val="tx1"/>
                </a:solidFill>
                <a:effectLst/>
                <a:latin typeface="+mn-lt"/>
                <a:ea typeface="+mn-ea"/>
                <a:cs typeface="+mn-cs"/>
              </a:rPr>
              <a:t>Hillis</a:t>
            </a:r>
            <a:r>
              <a:rPr lang="en-US" sz="1200" kern="1200" dirty="0" smtClean="0">
                <a:solidFill>
                  <a:schemeClr val="tx1"/>
                </a:solidFill>
                <a:effectLst/>
                <a:latin typeface="+mn-lt"/>
                <a:ea typeface="+mn-ea"/>
                <a:cs typeface="+mn-cs"/>
              </a:rPr>
              <a:t>, Brenner, Larkin, </a:t>
            </a:r>
            <a:r>
              <a:rPr lang="en-US" sz="1200" kern="1200" dirty="0" err="1" smtClean="0">
                <a:solidFill>
                  <a:schemeClr val="tx1"/>
                </a:solidFill>
                <a:effectLst/>
                <a:latin typeface="+mn-lt"/>
                <a:ea typeface="+mn-ea"/>
                <a:cs typeface="+mn-cs"/>
              </a:rPr>
              <a:t>Cawley</a:t>
            </a:r>
            <a:r>
              <a:rPr lang="en-US" sz="1200" kern="1200" dirty="0" smtClean="0">
                <a:solidFill>
                  <a:schemeClr val="tx1"/>
                </a:solidFill>
                <a:effectLst/>
                <a:latin typeface="+mn-lt"/>
                <a:ea typeface="+mn-ea"/>
                <a:cs typeface="+mn-cs"/>
              </a:rPr>
              <a:t>, &amp; Connolly, 2016). They work to reduce the risk of the resident's readmission to the hospital. </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13</a:t>
            </a:fld>
            <a:endParaRPr lang="en-US"/>
          </a:p>
        </p:txBody>
      </p:sp>
    </p:spTree>
    <p:extLst>
      <p:ext uri="{BB962C8B-B14F-4D97-AF65-F5344CB8AC3E}">
        <p14:creationId xmlns:p14="http://schemas.microsoft.com/office/powerpoint/2010/main" val="4276164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Columbus is one of the most populous cities in the US. In 2019 its population was estimated at 898,553. The main ethnic groups in Columbus are Non-Hispanic (54.3%), black or African American (29%), Asian (6.13%), and White (3.28%). The average household economy in Columbus is $52,971 with males earning 1.34 times higher than females. Columbus has one of the best pediatric hospitals internationally, the best-ranked cancer hospital nationally and it has got two heart hospitals (</a:t>
            </a:r>
            <a:r>
              <a:rPr lang="en-US" sz="1200" kern="1200" dirty="0" err="1" smtClean="0">
                <a:solidFill>
                  <a:schemeClr val="tx1"/>
                </a:solidFill>
                <a:effectLst/>
                <a:latin typeface="+mn-lt"/>
                <a:ea typeface="+mn-ea"/>
                <a:cs typeface="+mn-cs"/>
              </a:rPr>
              <a:t>Oza</a:t>
            </a:r>
            <a:r>
              <a:rPr lang="en-US" sz="1200" kern="1200" dirty="0" smtClean="0">
                <a:solidFill>
                  <a:schemeClr val="tx1"/>
                </a:solidFill>
                <a:effectLst/>
                <a:latin typeface="+mn-lt"/>
                <a:ea typeface="+mn-ea"/>
                <a:cs typeface="+mn-cs"/>
              </a:rPr>
              <a:t> et al. 2011). The number of other medical centers has also been growing.</a:t>
            </a:r>
          </a:p>
          <a:p>
            <a:r>
              <a:rPr lang="en-US" sz="1200" kern="1200" dirty="0" smtClean="0">
                <a:solidFill>
                  <a:schemeClr val="tx1"/>
                </a:solidFill>
                <a:effectLst/>
                <a:latin typeface="+mn-lt"/>
                <a:ea typeface="+mn-ea"/>
                <a:cs typeface="+mn-cs"/>
              </a:rPr>
              <a:t>            The current state of the health care system in Columbus</a:t>
            </a:r>
          </a:p>
          <a:p>
            <a:r>
              <a:rPr lang="en-US" sz="1200" kern="1200" dirty="0" smtClean="0">
                <a:solidFill>
                  <a:schemeClr val="tx1"/>
                </a:solidFill>
                <a:effectLst/>
                <a:latin typeface="+mn-lt"/>
                <a:ea typeface="+mn-ea"/>
                <a:cs typeface="+mn-cs"/>
              </a:rPr>
              <a:t>Columbus is ranked at number 47 in the value of health as compared to other cities. According to the Dashboard, the residents of Columbus live less healthy lives and spend a lot on health care than those in the other cities. The current leading causes of morbidity and mortality in Columbus include infectious diseases (seasonal influenza, sexually transmitted infections, reportable diseases, and </a:t>
            </a:r>
            <a:r>
              <a:rPr lang="en-US" sz="1200" kern="1200" dirty="0" err="1" smtClean="0">
                <a:solidFill>
                  <a:schemeClr val="tx1"/>
                </a:solidFill>
                <a:effectLst/>
                <a:latin typeface="+mn-lt"/>
                <a:ea typeface="+mn-ea"/>
                <a:cs typeface="+mn-cs"/>
              </a:rPr>
              <a:t>Zika</a:t>
            </a:r>
            <a:r>
              <a:rPr lang="en-US" sz="1200" kern="1200" dirty="0" smtClean="0">
                <a:solidFill>
                  <a:schemeClr val="tx1"/>
                </a:solidFill>
                <a:effectLst/>
                <a:latin typeface="+mn-lt"/>
                <a:ea typeface="+mn-ea"/>
                <a:cs typeface="+mn-cs"/>
              </a:rPr>
              <a:t> virus), injuries (overdose and addiction, youth suicide, injury hospitalization, and violence), and maternal and child health (infant mortality and child fatality review) (Franz et al.2018). Health Care and Social Assistance are one of the largest industries in Columbus employing 70,047 people. 172k out of the 843k people live below the poverty line. </a:t>
            </a:r>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3</a:t>
            </a:fld>
            <a:endParaRPr lang="en-US"/>
          </a:p>
        </p:txBody>
      </p:sp>
    </p:spTree>
    <p:extLst>
      <p:ext uri="{BB962C8B-B14F-4D97-AF65-F5344CB8AC3E}">
        <p14:creationId xmlns:p14="http://schemas.microsoft.com/office/powerpoint/2010/main" val="7217268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Columbus is one of the most populous cities in the US. In 2019 its population was estimated at 898,553. The main ethnic groups in Columbus are Non-Hispanic (54.3%), black or African American (29%), Asian (6.13%), and White (3.28%). The average household economy in Columbus is $52,971 with males earning 1.34 times higher than females. Columbus has one of the best pediatric hospitals internationally, the best-ranked cancer hospital nationally and it has got two heart hospitals (</a:t>
            </a:r>
            <a:r>
              <a:rPr lang="en-US" sz="1200" kern="1200" dirty="0" err="1" smtClean="0">
                <a:solidFill>
                  <a:schemeClr val="tx1"/>
                </a:solidFill>
                <a:effectLst/>
                <a:latin typeface="+mn-lt"/>
                <a:ea typeface="+mn-ea"/>
                <a:cs typeface="+mn-cs"/>
              </a:rPr>
              <a:t>Oza</a:t>
            </a:r>
            <a:r>
              <a:rPr lang="en-US" sz="1200" kern="1200" dirty="0" smtClean="0">
                <a:solidFill>
                  <a:schemeClr val="tx1"/>
                </a:solidFill>
                <a:effectLst/>
                <a:latin typeface="+mn-lt"/>
                <a:ea typeface="+mn-ea"/>
                <a:cs typeface="+mn-cs"/>
              </a:rPr>
              <a:t> et al. 2011). The number of other medical centers has also been growing.</a:t>
            </a:r>
          </a:p>
          <a:p>
            <a:r>
              <a:rPr lang="en-US" sz="1200" kern="1200" dirty="0" smtClean="0">
                <a:solidFill>
                  <a:schemeClr val="tx1"/>
                </a:solidFill>
                <a:effectLst/>
                <a:latin typeface="+mn-lt"/>
                <a:ea typeface="+mn-ea"/>
                <a:cs typeface="+mn-cs"/>
              </a:rPr>
              <a:t>            The current state of the health care system in Columbus</a:t>
            </a:r>
          </a:p>
          <a:p>
            <a:r>
              <a:rPr lang="en-US" sz="1200" kern="1200" dirty="0" smtClean="0">
                <a:solidFill>
                  <a:schemeClr val="tx1"/>
                </a:solidFill>
                <a:effectLst/>
                <a:latin typeface="+mn-lt"/>
                <a:ea typeface="+mn-ea"/>
                <a:cs typeface="+mn-cs"/>
              </a:rPr>
              <a:t>Columbus is ranked at number 47 in the value of health as compared to other cities. According to the Dashboard, the residents of Columbus live less healthy lives and spend a lot on health care than those in the other cities. The current leading causes of morbidity and mortality in Columbus include infectious diseases (seasonal influenza, sexually transmitted infections, reportable diseases, and </a:t>
            </a:r>
            <a:r>
              <a:rPr lang="en-US" sz="1200" kern="1200" dirty="0" err="1" smtClean="0">
                <a:solidFill>
                  <a:schemeClr val="tx1"/>
                </a:solidFill>
                <a:effectLst/>
                <a:latin typeface="+mn-lt"/>
                <a:ea typeface="+mn-ea"/>
                <a:cs typeface="+mn-cs"/>
              </a:rPr>
              <a:t>Zika</a:t>
            </a:r>
            <a:r>
              <a:rPr lang="en-US" sz="1200" kern="1200" dirty="0" smtClean="0">
                <a:solidFill>
                  <a:schemeClr val="tx1"/>
                </a:solidFill>
                <a:effectLst/>
                <a:latin typeface="+mn-lt"/>
                <a:ea typeface="+mn-ea"/>
                <a:cs typeface="+mn-cs"/>
              </a:rPr>
              <a:t> virus), injuries (overdose and addiction, youth suicide, injury hospitalization, and violence), and maternal and child health (infant mortality and child fatality review) (Franz et al.2018). Health Care and Social Assistance are one of the largest industries in Columbus employing 70,047 people. 172k out of the 843k people live below the poverty line. </a:t>
            </a:r>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4</a:t>
            </a:fld>
            <a:endParaRPr lang="en-US"/>
          </a:p>
        </p:txBody>
      </p:sp>
    </p:spTree>
    <p:extLst>
      <p:ext uri="{BB962C8B-B14F-4D97-AF65-F5344CB8AC3E}">
        <p14:creationId xmlns:p14="http://schemas.microsoft.com/office/powerpoint/2010/main" val="3269893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Columbus Georgia is one of the cities whose healthcare systems could be greatly developed by the incorporation of various processes. The city has experienced various challenges due to the high demand for healthcare services from individuals even outside the city. The increase in the number of visiting patients each day has made it difficult for the hospital to efficiently provide healthcare services with the available service providers having more patients to attend to (Gupta, &amp; Denton, 2018). This has contributed to various issues in the city including the burnout of the service providers as well as lack of empty hospital beds. Employee burnout has become a major issue due to overworking the employees. </a:t>
            </a:r>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5</a:t>
            </a:fld>
            <a:endParaRPr lang="en-US"/>
          </a:p>
        </p:txBody>
      </p:sp>
    </p:spTree>
    <p:extLst>
      <p:ext uri="{BB962C8B-B14F-4D97-AF65-F5344CB8AC3E}">
        <p14:creationId xmlns:p14="http://schemas.microsoft.com/office/powerpoint/2010/main" val="5174030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 would introduce the use of mobile clinics and medical teams to provide screening services for diseases such as cancer and other diseases as well as providing curative services to the vulnerable groups in the city of Columbus. This service will also include responding to childhood adversity and trauma which has not been effectively attended to. This will offer to ensure that the vulnerable and isolated groups get access to the services they need without straining. This service will involve health care providers using vehicles to visit different parts of the city to provide screening services and treat patients who are vulnerable and isolated.</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6</a:t>
            </a:fld>
            <a:endParaRPr lang="en-US"/>
          </a:p>
        </p:txBody>
      </p:sp>
    </p:spTree>
    <p:extLst>
      <p:ext uri="{BB962C8B-B14F-4D97-AF65-F5344CB8AC3E}">
        <p14:creationId xmlns:p14="http://schemas.microsoft.com/office/powerpoint/2010/main" val="16819195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Alternative ways of providing services can be implemented to reduce the congestion in the various hospitals within the city. The use of mobile clinics in providing healthcare services is one of the strategies which can improve the efficiency of the healthcare system in the city. The proposed mobile clinics will provide healthcare services in semitrailers to patients around the city. </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7</a:t>
            </a:fld>
            <a:endParaRPr lang="en-US"/>
          </a:p>
        </p:txBody>
      </p:sp>
    </p:spTree>
    <p:extLst>
      <p:ext uri="{BB962C8B-B14F-4D97-AF65-F5344CB8AC3E}">
        <p14:creationId xmlns:p14="http://schemas.microsoft.com/office/powerpoint/2010/main" val="37334984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mobile clinic will use semi-trailers for designing the health facility. The length of these trailers ranges from 40’ to 60’, a width of 8’5” to 12’0” and a GVWR of 68,000 pounds. This will provide the greatest interior space-efficient for building the clinic. The semi-trailer will give 1,000 square feet of space. It will be divided into sections such as examination room, reception area and washroom. Proper and adequate ventilation will be maintained in the semi-trailer. The tractor to move the medical trailer will be removable and will only be rented when locating the medical trailer to a different location.</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8</a:t>
            </a:fld>
            <a:endParaRPr lang="en-US"/>
          </a:p>
        </p:txBody>
      </p:sp>
    </p:spTree>
    <p:extLst>
      <p:ext uri="{BB962C8B-B14F-4D97-AF65-F5344CB8AC3E}">
        <p14:creationId xmlns:p14="http://schemas.microsoft.com/office/powerpoint/2010/main" val="1230516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efficiency of services provided through the mobile clinics can be promoted by the proper incorporation of various processes. appointment scheduling is one of the processes which can improve the reliability of the service (Franz, </a:t>
            </a:r>
            <a:r>
              <a:rPr lang="en-US" sz="1200" i="1" kern="1200" dirty="0" smtClean="0">
                <a:solidFill>
                  <a:schemeClr val="tx1"/>
                </a:solidFill>
                <a:effectLst/>
                <a:latin typeface="+mn-lt"/>
                <a:ea typeface="+mn-ea"/>
                <a:cs typeface="+mn-cs"/>
              </a:rPr>
              <a:t>et al,</a:t>
            </a:r>
            <a:r>
              <a:rPr lang="en-US" sz="1200" kern="1200" dirty="0" smtClean="0">
                <a:solidFill>
                  <a:schemeClr val="tx1"/>
                </a:solidFill>
                <a:effectLst/>
                <a:latin typeface="+mn-lt"/>
                <a:ea typeface="+mn-ea"/>
                <a:cs typeface="+mn-cs"/>
              </a:rPr>
              <a:t> 2018). Appointment scheduling ensures that patients understand the time they should receive the intended services. Proper appointment scheduling can rely on the available software and online websites for the patients to easily schedule appointments. Electronic medical records are also reliable in ensuring better service provision. Electronic medical/ health records provide information about the patients based on their medical history, past diagnosis, possible allergies, and even history of previous diseases and infections. The healthcare system in the city can promote the efficiency of service delivery by ensuring that patient information is easily accessible during service provision. Billing processes are also important in the delivery of care services. The billing process includes process transferring the payment from the insurer to the service provider. Most of the individuals in Columbus have healthcare coverage by different insurers (Gupta, &amp; Denton, 2018).</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10</a:t>
            </a:fld>
            <a:endParaRPr lang="en-US"/>
          </a:p>
        </p:txBody>
      </p:sp>
    </p:spTree>
    <p:extLst>
      <p:ext uri="{BB962C8B-B14F-4D97-AF65-F5344CB8AC3E}">
        <p14:creationId xmlns:p14="http://schemas.microsoft.com/office/powerpoint/2010/main" val="19840515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Resources are required in the introduction of the proposed service into the city. Resources will be required in the acquisition of the semi-trailers, catering for travel costs, cost of equipment as well as the cost of acquiring more hospital beds and service providers to cater for the increased demand for healthcare services experienced in the city. Other costs include licensing, salaries, and maintenance. </a:t>
            </a:r>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11</a:t>
            </a:fld>
            <a:endParaRPr lang="en-US"/>
          </a:p>
        </p:txBody>
      </p:sp>
    </p:spTree>
    <p:extLst>
      <p:ext uri="{BB962C8B-B14F-4D97-AF65-F5344CB8AC3E}">
        <p14:creationId xmlns:p14="http://schemas.microsoft.com/office/powerpoint/2010/main" val="131087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ABE1633-AAAA-4EAD-8CF9-8BBEAF7EDBAF}"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93344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ABE1633-AAAA-4EAD-8CF9-8BBEAF7EDBAF}"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050661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ABE1633-AAAA-4EAD-8CF9-8BBEAF7EDBAF}"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F7E7BF9-592A-4D25-A3A1-CB2C4FB14A20}"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28204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5ABE1633-AAAA-4EAD-8CF9-8BBEAF7EDBAF}" type="datetimeFigureOut">
              <a:rPr lang="en-US" smtClean="0"/>
              <a:t>5/1/2021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454533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5ABE1633-AAAA-4EAD-8CF9-8BBEAF7EDBAF}" type="datetimeFigureOut">
              <a:rPr lang="en-US" smtClean="0"/>
              <a:t>5/1/2021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7E7BF9-592A-4D25-A3A1-CB2C4FB14A20}"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12748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5ABE1633-AAAA-4EAD-8CF9-8BBEAF7EDBAF}" type="datetimeFigureOut">
              <a:rPr lang="en-US" smtClean="0"/>
              <a:t>5/1/2021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14081261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BE1633-AAAA-4EAD-8CF9-8BBEAF7EDBAF}"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18439959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BE1633-AAAA-4EAD-8CF9-8BBEAF7EDBAF}"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932162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BE1633-AAAA-4EAD-8CF9-8BBEAF7EDBAF}"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1222187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ABE1633-AAAA-4EAD-8CF9-8BBEAF7EDBAF}"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27379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ABE1633-AAAA-4EAD-8CF9-8BBEAF7EDBAF}" type="datetimeFigureOut">
              <a:rPr lang="en-US" smtClean="0"/>
              <a:t>5/1/2021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377762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ABE1633-AAAA-4EAD-8CF9-8BBEAF7EDBAF}" type="datetimeFigureOut">
              <a:rPr lang="en-US" smtClean="0"/>
              <a:t>5/1/2021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3140067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ABE1633-AAAA-4EAD-8CF9-8BBEAF7EDBAF}" type="datetimeFigureOut">
              <a:rPr lang="en-US" smtClean="0"/>
              <a:t>5/1/2021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1686148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BE1633-AAAA-4EAD-8CF9-8BBEAF7EDBAF}" type="datetimeFigureOut">
              <a:rPr lang="en-US" smtClean="0"/>
              <a:t>5/1/2021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3666873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ABE1633-AAAA-4EAD-8CF9-8BBEAF7EDBAF}" type="datetimeFigureOut">
              <a:rPr lang="en-US" smtClean="0"/>
              <a:t>5/1/2021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850732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ABE1633-AAAA-4EAD-8CF9-8BBEAF7EDBAF}" type="datetimeFigureOut">
              <a:rPr lang="en-US" smtClean="0"/>
              <a:t>5/1/2021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4126325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ABE1633-AAAA-4EAD-8CF9-8BBEAF7EDBAF}" type="datetimeFigureOut">
              <a:rPr lang="en-US" smtClean="0"/>
              <a:t>5/1/2021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F7E7BF9-592A-4D25-A3A1-CB2C4FB14A20}" type="slidenum">
              <a:rPr lang="en-US" smtClean="0"/>
              <a:t>‹#›</a:t>
            </a:fld>
            <a:endParaRPr lang="en-US"/>
          </a:p>
        </p:txBody>
      </p:sp>
    </p:spTree>
    <p:extLst>
      <p:ext uri="{BB962C8B-B14F-4D97-AF65-F5344CB8AC3E}">
        <p14:creationId xmlns:p14="http://schemas.microsoft.com/office/powerpoint/2010/main" val="1794440419"/>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Columbus Healthcare </a:t>
            </a:r>
            <a:endParaRPr lang="en-US" sz="4400" dirty="0">
              <a:latin typeface="18thCentury" pitchFamily="2" charset="0"/>
            </a:endParaRPr>
          </a:p>
        </p:txBody>
      </p:sp>
      <p:sp>
        <p:nvSpPr>
          <p:cNvPr id="5" name="Content Placeholder 4"/>
          <p:cNvSpPr>
            <a:spLocks noGrp="1"/>
          </p:cNvSpPr>
          <p:nvPr>
            <p:ph idx="1"/>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lgn="ctr">
              <a:buNone/>
            </a:pPr>
            <a:endParaRPr lang="en-US" sz="2800" dirty="0" smtClean="0">
              <a:latin typeface="18thCentury" pitchFamily="2" charset="0"/>
            </a:endParaRPr>
          </a:p>
          <a:p>
            <a:pPr marL="0" indent="0" algn="ctr">
              <a:buNone/>
            </a:pPr>
            <a:r>
              <a:rPr lang="en-US" sz="2800" dirty="0" smtClean="0">
                <a:latin typeface="18thCentury" pitchFamily="2" charset="0"/>
              </a:rPr>
              <a:t>Name </a:t>
            </a:r>
          </a:p>
          <a:p>
            <a:pPr marL="0" indent="0" algn="ctr">
              <a:buNone/>
            </a:pPr>
            <a:r>
              <a:rPr lang="en-US" sz="2800" dirty="0" smtClean="0">
                <a:latin typeface="18thCentury" pitchFamily="2" charset="0"/>
              </a:rPr>
              <a:t>Institution </a:t>
            </a:r>
          </a:p>
          <a:p>
            <a:pPr marL="0" indent="0" algn="ctr">
              <a:buNone/>
            </a:pPr>
            <a:r>
              <a:rPr lang="en-US" sz="2800" dirty="0" smtClean="0">
                <a:latin typeface="18thCentury" pitchFamily="2" charset="0"/>
              </a:rPr>
              <a:t>Course </a:t>
            </a:r>
          </a:p>
          <a:p>
            <a:pPr marL="0" indent="0" algn="ctr">
              <a:buNone/>
            </a:pPr>
            <a:r>
              <a:rPr lang="en-US" sz="2800" dirty="0" smtClean="0">
                <a:latin typeface="18thCentury" pitchFamily="2" charset="0"/>
              </a:rPr>
              <a:t>Instructor </a:t>
            </a:r>
          </a:p>
          <a:p>
            <a:pPr marL="0" indent="0" algn="ctr">
              <a:buNone/>
            </a:pPr>
            <a:r>
              <a:rPr lang="en-US" sz="2800" dirty="0" smtClean="0">
                <a:latin typeface="18thCentury" pitchFamily="2" charset="0"/>
              </a:rPr>
              <a:t>Date </a:t>
            </a:r>
            <a:endParaRPr lang="en-US" sz="2800" dirty="0">
              <a:latin typeface="18thCentury" pitchFamily="2" charset="0"/>
            </a:endParaRPr>
          </a:p>
        </p:txBody>
      </p:sp>
    </p:spTree>
    <p:extLst>
      <p:ext uri="{BB962C8B-B14F-4D97-AF65-F5344CB8AC3E}">
        <p14:creationId xmlns:p14="http://schemas.microsoft.com/office/powerpoint/2010/main" val="10839840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Relevant Health processes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4000" dirty="0" smtClean="0">
                <a:latin typeface="18thCentury" pitchFamily="2" charset="0"/>
              </a:rPr>
              <a:t>Use of EMR/EHR in access to patient medical and health information. </a:t>
            </a:r>
          </a:p>
          <a:p>
            <a:r>
              <a:rPr lang="en-US" sz="4000" dirty="0" smtClean="0">
                <a:latin typeface="18thCentury" pitchFamily="2" charset="0"/>
              </a:rPr>
              <a:t>Appointment scheduling </a:t>
            </a:r>
            <a:r>
              <a:rPr lang="en-US" sz="4000" dirty="0">
                <a:solidFill>
                  <a:schemeClr val="tx1"/>
                </a:solidFill>
                <a:latin typeface="18thCentury" pitchFamily="2" charset="0"/>
              </a:rPr>
              <a:t>(Franz, </a:t>
            </a:r>
            <a:r>
              <a:rPr lang="en-US" sz="4000" i="1" dirty="0">
                <a:solidFill>
                  <a:schemeClr val="tx1"/>
                </a:solidFill>
                <a:latin typeface="18thCentury" pitchFamily="2" charset="0"/>
              </a:rPr>
              <a:t>et al,</a:t>
            </a:r>
            <a:r>
              <a:rPr lang="en-US" sz="4000" dirty="0">
                <a:solidFill>
                  <a:schemeClr val="tx1"/>
                </a:solidFill>
                <a:latin typeface="18thCentury" pitchFamily="2" charset="0"/>
              </a:rPr>
              <a:t> 2018). </a:t>
            </a:r>
            <a:endParaRPr lang="en-US" sz="4000" dirty="0" smtClean="0">
              <a:latin typeface="18thCentury" pitchFamily="2" charset="0"/>
            </a:endParaRPr>
          </a:p>
          <a:p>
            <a:r>
              <a:rPr lang="en-US" sz="4000" dirty="0" smtClean="0">
                <a:latin typeface="18thCentury" pitchFamily="2" charset="0"/>
              </a:rPr>
              <a:t>The billing process to transfer payment from insurer to the service providers. </a:t>
            </a:r>
          </a:p>
        </p:txBody>
      </p:sp>
    </p:spTree>
    <p:extLst>
      <p:ext uri="{BB962C8B-B14F-4D97-AF65-F5344CB8AC3E}">
        <p14:creationId xmlns:p14="http://schemas.microsoft.com/office/powerpoint/2010/main" val="3819065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Cost of implementation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4000" dirty="0" smtClean="0">
                <a:latin typeface="18thCentury" pitchFamily="2" charset="0"/>
              </a:rPr>
              <a:t>The costs associated with the proposal include;</a:t>
            </a:r>
          </a:p>
          <a:p>
            <a:pPr lvl="1"/>
            <a:r>
              <a:rPr lang="en-US" sz="3800" dirty="0" smtClean="0">
                <a:latin typeface="18thCentury" pitchFamily="2" charset="0"/>
              </a:rPr>
              <a:t>Trailer purchase and maintenance</a:t>
            </a:r>
          </a:p>
          <a:p>
            <a:pPr lvl="1"/>
            <a:r>
              <a:rPr lang="en-US" sz="3800" dirty="0" smtClean="0">
                <a:latin typeface="18thCentury" pitchFamily="2" charset="0"/>
              </a:rPr>
              <a:t>Travel cots </a:t>
            </a:r>
          </a:p>
          <a:p>
            <a:pPr lvl="1"/>
            <a:r>
              <a:rPr lang="en-US" sz="3800" dirty="0" smtClean="0">
                <a:latin typeface="18thCentury" pitchFamily="2" charset="0"/>
              </a:rPr>
              <a:t>Cost of equipment </a:t>
            </a:r>
          </a:p>
          <a:p>
            <a:pPr lvl="1"/>
            <a:r>
              <a:rPr lang="en-US" sz="3800" dirty="0" smtClean="0">
                <a:latin typeface="18thCentury" pitchFamily="2" charset="0"/>
              </a:rPr>
              <a:t>Salaries and wages </a:t>
            </a:r>
          </a:p>
        </p:txBody>
      </p:sp>
    </p:spTree>
    <p:extLst>
      <p:ext uri="{BB962C8B-B14F-4D97-AF65-F5344CB8AC3E}">
        <p14:creationId xmlns:p14="http://schemas.microsoft.com/office/powerpoint/2010/main" val="2683455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Sources of funding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4000" dirty="0" smtClean="0">
                <a:latin typeface="18thCentury" pitchFamily="2" charset="0"/>
              </a:rPr>
              <a:t>Local government grants </a:t>
            </a:r>
          </a:p>
          <a:p>
            <a:r>
              <a:rPr lang="en-US" sz="4000" dirty="0" smtClean="0">
                <a:latin typeface="18thCentury" pitchFamily="2" charset="0"/>
              </a:rPr>
              <a:t>Bank loans </a:t>
            </a:r>
          </a:p>
          <a:p>
            <a:r>
              <a:rPr lang="en-US" sz="4000" dirty="0" smtClean="0">
                <a:latin typeface="18thCentury" pitchFamily="2" charset="0"/>
              </a:rPr>
              <a:t>Partnership with other organizations </a:t>
            </a:r>
            <a:r>
              <a:rPr lang="en-US" sz="4000" dirty="0" err="1" smtClean="0">
                <a:latin typeface="18thCentury" pitchFamily="2" charset="0"/>
              </a:rPr>
              <a:t>e.g</a:t>
            </a:r>
            <a:r>
              <a:rPr lang="en-US" sz="4000" dirty="0" smtClean="0">
                <a:latin typeface="18thCentury" pitchFamily="2" charset="0"/>
              </a:rPr>
              <a:t> pharmaceutical manufacturers </a:t>
            </a:r>
          </a:p>
          <a:p>
            <a:r>
              <a:rPr lang="en-US" sz="4000" dirty="0" smtClean="0">
                <a:latin typeface="18thCentury" pitchFamily="2" charset="0"/>
              </a:rPr>
              <a:t>Investor capital </a:t>
            </a:r>
            <a:endParaRPr lang="en-US" sz="3800" dirty="0" smtClean="0">
              <a:latin typeface="18thCentury" pitchFamily="2" charset="0"/>
            </a:endParaRPr>
          </a:p>
        </p:txBody>
      </p:sp>
    </p:spTree>
    <p:extLst>
      <p:ext uri="{BB962C8B-B14F-4D97-AF65-F5344CB8AC3E}">
        <p14:creationId xmlns:p14="http://schemas.microsoft.com/office/powerpoint/2010/main" val="3755016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Proposed leadership hierarchy </a:t>
            </a:r>
            <a:endParaRPr lang="en-US" sz="4400" dirty="0">
              <a:latin typeface="18thCentury" pitchFamily="2" charset="0"/>
            </a:endParaRPr>
          </a:p>
        </p:txBody>
      </p:sp>
      <p:pic>
        <p:nvPicPr>
          <p:cNvPr id="6" name="Content Placeholder 5" descr="https://www.aap.org/en-us/ImagesGen/managing-practice-org-chart-2.png"/>
          <p:cNvPicPr>
            <a:picLocks noGrp="1"/>
          </p:cNvPicPr>
          <p:nvPr>
            <p:ph idx="1"/>
          </p:nvPr>
        </p:nvPicPr>
        <p:blipFill>
          <a:blip r:embed="rId3">
            <a:extLst>
              <a:ext uri="{28A0092B-C50C-407E-A947-70E740481C1C}">
                <a14:useLocalDpi xmlns:a14="http://schemas.microsoft.com/office/drawing/2010/main" val="0"/>
              </a:ext>
            </a:extLst>
          </a:blip>
          <a:stretch>
            <a:fillRect/>
          </a:stretch>
        </p:blipFill>
        <p:spPr bwMode="auto">
          <a:xfrm>
            <a:off x="3441032" y="1624263"/>
            <a:ext cx="7603957" cy="5041231"/>
          </a:xfrm>
          <a:prstGeom prst="rect">
            <a:avLst/>
          </a:prstGeom>
          <a:noFill/>
          <a:ln>
            <a:noFill/>
          </a:ln>
        </p:spPr>
      </p:pic>
    </p:spTree>
    <p:extLst>
      <p:ext uri="{BB962C8B-B14F-4D97-AF65-F5344CB8AC3E}">
        <p14:creationId xmlns:p14="http://schemas.microsoft.com/office/powerpoint/2010/main" val="760123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latin typeface="18thCentury" pitchFamily="2" charset="0"/>
              </a:rPr>
              <a:t>References </a:t>
            </a:r>
            <a:endParaRPr lang="en-US" sz="4800" dirty="0">
              <a:latin typeface="18thCentury" pitchFamily="2" charset="0"/>
            </a:endParaRPr>
          </a:p>
        </p:txBody>
      </p:sp>
      <p:sp>
        <p:nvSpPr>
          <p:cNvPr id="3" name="Content Placeholder 2"/>
          <p:cNvSpPr>
            <a:spLocks noGrp="1"/>
          </p:cNvSpPr>
          <p:nvPr>
            <p:ph idx="1"/>
          </p:nvPr>
        </p:nvSpPr>
        <p:spPr/>
        <p:txBody>
          <a:bodyPr>
            <a:noAutofit/>
          </a:bodyPr>
          <a:lstStyle/>
          <a:p>
            <a:r>
              <a:rPr lang="en-US" sz="2400" dirty="0" err="1">
                <a:latin typeface="18thCentury" pitchFamily="2" charset="0"/>
              </a:rPr>
              <a:t>Oza</a:t>
            </a:r>
            <a:r>
              <a:rPr lang="en-US" sz="2400" dirty="0">
                <a:latin typeface="18thCentury" pitchFamily="2" charset="0"/>
              </a:rPr>
              <a:t>-Frank, R., Norton, A., </a:t>
            </a:r>
            <a:r>
              <a:rPr lang="en-US" sz="2400" dirty="0" err="1">
                <a:latin typeface="18thCentury" pitchFamily="2" charset="0"/>
              </a:rPr>
              <a:t>Scarpetti</a:t>
            </a:r>
            <a:r>
              <a:rPr lang="en-US" sz="2400" dirty="0">
                <a:latin typeface="18thCentury" pitchFamily="2" charset="0"/>
              </a:rPr>
              <a:t>, H., </a:t>
            </a:r>
            <a:r>
              <a:rPr lang="en-US" sz="2400" dirty="0" err="1">
                <a:latin typeface="18thCentury" pitchFamily="2" charset="0"/>
              </a:rPr>
              <a:t>Wapner</a:t>
            </a:r>
            <a:r>
              <a:rPr lang="en-US" sz="2400" dirty="0">
                <a:latin typeface="18thCentury" pitchFamily="2" charset="0"/>
              </a:rPr>
              <a:t>, A., &amp; </a:t>
            </a:r>
            <a:r>
              <a:rPr lang="en-US" sz="2400" dirty="0" err="1">
                <a:latin typeface="18thCentury" pitchFamily="2" charset="0"/>
              </a:rPr>
              <a:t>Conrey</a:t>
            </a:r>
            <a:r>
              <a:rPr lang="en-US" sz="2400" dirty="0">
                <a:latin typeface="18thCentury" pitchFamily="2" charset="0"/>
              </a:rPr>
              <a:t>, E. (2011). A report on the body mass index of Ohio’s third graders: 2009-2010. </a:t>
            </a:r>
            <a:r>
              <a:rPr lang="en-US" sz="2400" i="1" dirty="0">
                <a:latin typeface="18thCentury" pitchFamily="2" charset="0"/>
              </a:rPr>
              <a:t>Columbus, OH: Ohio Department of Health</a:t>
            </a:r>
            <a:r>
              <a:rPr lang="en-US" sz="2400" dirty="0">
                <a:latin typeface="18thCentury" pitchFamily="2" charset="0"/>
              </a:rPr>
              <a:t>.</a:t>
            </a:r>
          </a:p>
          <a:p>
            <a:r>
              <a:rPr lang="en-US" sz="2400" dirty="0">
                <a:latin typeface="18thCentury" pitchFamily="2" charset="0"/>
              </a:rPr>
              <a:t>Franz, B., Skinner, D., Kerr, A. M., </a:t>
            </a:r>
            <a:r>
              <a:rPr lang="en-US" sz="2400" dirty="0" err="1">
                <a:latin typeface="18thCentury" pitchFamily="2" charset="0"/>
              </a:rPr>
              <a:t>Penfold</a:t>
            </a:r>
            <a:r>
              <a:rPr lang="en-US" sz="2400" dirty="0">
                <a:latin typeface="18thCentury" pitchFamily="2" charset="0"/>
              </a:rPr>
              <a:t>, R., &amp; Kelleher, K. (2018). Hospital–community partnerships: Facilitating communication for population health on Columbus’ South Side. </a:t>
            </a:r>
            <a:r>
              <a:rPr lang="en-US" sz="2400" i="1" dirty="0">
                <a:latin typeface="18thCentury" pitchFamily="2" charset="0"/>
              </a:rPr>
              <a:t>Health communication</a:t>
            </a:r>
            <a:r>
              <a:rPr lang="en-US" sz="2400" dirty="0">
                <a:latin typeface="18thCentury" pitchFamily="2" charset="0"/>
              </a:rPr>
              <a:t>, </a:t>
            </a:r>
            <a:r>
              <a:rPr lang="en-US" sz="2400" i="1" dirty="0">
                <a:latin typeface="18thCentury" pitchFamily="2" charset="0"/>
              </a:rPr>
              <a:t>33</a:t>
            </a:r>
            <a:r>
              <a:rPr lang="en-US" sz="2400" dirty="0">
                <a:latin typeface="18thCentury" pitchFamily="2" charset="0"/>
              </a:rPr>
              <a:t>(12), 1462-1474.</a:t>
            </a:r>
          </a:p>
          <a:p>
            <a:r>
              <a:rPr lang="en-US" sz="2400" dirty="0">
                <a:latin typeface="18thCentury" pitchFamily="2" charset="0"/>
              </a:rPr>
              <a:t>Gupta, D., &amp;amp; Denton, B. (2018). Appointment scheduling in health care: Challenges and opportunities. IIE transactions, 40(9), 800-819</a:t>
            </a:r>
            <a:r>
              <a:rPr lang="en-US" sz="2400" dirty="0" smtClean="0">
                <a:latin typeface="18thCentury" pitchFamily="2" charset="0"/>
              </a:rPr>
              <a:t>.</a:t>
            </a:r>
          </a:p>
          <a:p>
            <a:r>
              <a:rPr lang="en-US" sz="2400" dirty="0">
                <a:latin typeface="18thCentury" pitchFamily="2" charset="0"/>
              </a:rPr>
              <a:t> https://www.columbus.gov/publichealth/About/Columbus-Public-Health-History</a:t>
            </a:r>
          </a:p>
          <a:p>
            <a:endParaRPr lang="en-US" sz="2400" dirty="0">
              <a:latin typeface="18thCentury" pitchFamily="2" charset="0"/>
            </a:endParaRPr>
          </a:p>
        </p:txBody>
      </p:sp>
    </p:spTree>
    <p:extLst>
      <p:ext uri="{BB962C8B-B14F-4D97-AF65-F5344CB8AC3E}">
        <p14:creationId xmlns:p14="http://schemas.microsoft.com/office/powerpoint/2010/main" val="376661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Demographics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3200" dirty="0" smtClean="0">
                <a:latin typeface="18thCentury" pitchFamily="2" charset="0"/>
              </a:rPr>
              <a:t>Columbus has an estimated population of  898,553 based on 209 reports. </a:t>
            </a:r>
          </a:p>
          <a:p>
            <a:r>
              <a:rPr lang="en-US" sz="3200" dirty="0">
                <a:latin typeface="18thCentury" pitchFamily="2" charset="0"/>
              </a:rPr>
              <a:t>The main ethnic groups </a:t>
            </a:r>
            <a:r>
              <a:rPr lang="en-US" sz="3200" dirty="0" smtClean="0">
                <a:latin typeface="18thCentury" pitchFamily="2" charset="0"/>
              </a:rPr>
              <a:t>are;</a:t>
            </a:r>
          </a:p>
          <a:p>
            <a:pPr lvl="1"/>
            <a:r>
              <a:rPr lang="en-US" sz="3200" dirty="0" smtClean="0">
                <a:latin typeface="18thCentury" pitchFamily="2" charset="0"/>
              </a:rPr>
              <a:t>Non-Hispanic </a:t>
            </a:r>
            <a:r>
              <a:rPr lang="en-US" sz="3200" dirty="0">
                <a:latin typeface="18thCentury" pitchFamily="2" charset="0"/>
              </a:rPr>
              <a:t>(54.3</a:t>
            </a:r>
            <a:r>
              <a:rPr lang="en-US" sz="3200" dirty="0" smtClean="0">
                <a:latin typeface="18thCentury" pitchFamily="2" charset="0"/>
              </a:rPr>
              <a:t>%),</a:t>
            </a:r>
          </a:p>
          <a:p>
            <a:pPr lvl="1"/>
            <a:r>
              <a:rPr lang="en-US" sz="3200" dirty="0" smtClean="0">
                <a:latin typeface="18thCentury" pitchFamily="2" charset="0"/>
              </a:rPr>
              <a:t>Black </a:t>
            </a:r>
            <a:r>
              <a:rPr lang="en-US" sz="3200" dirty="0">
                <a:latin typeface="18thCentury" pitchFamily="2" charset="0"/>
              </a:rPr>
              <a:t>or African American (29%), </a:t>
            </a:r>
            <a:endParaRPr lang="en-US" sz="3200" dirty="0" smtClean="0">
              <a:latin typeface="18thCentury" pitchFamily="2" charset="0"/>
            </a:endParaRPr>
          </a:p>
          <a:p>
            <a:pPr lvl="1"/>
            <a:r>
              <a:rPr lang="en-US" sz="3200" dirty="0" smtClean="0">
                <a:latin typeface="18thCentury" pitchFamily="2" charset="0"/>
              </a:rPr>
              <a:t>Asian </a:t>
            </a:r>
            <a:r>
              <a:rPr lang="en-US" sz="3200" dirty="0">
                <a:latin typeface="18thCentury" pitchFamily="2" charset="0"/>
              </a:rPr>
              <a:t>(6.13%), and </a:t>
            </a:r>
            <a:endParaRPr lang="en-US" sz="3200" dirty="0" smtClean="0">
              <a:latin typeface="18thCentury" pitchFamily="2" charset="0"/>
            </a:endParaRPr>
          </a:p>
          <a:p>
            <a:pPr lvl="1"/>
            <a:r>
              <a:rPr lang="en-US" sz="3200" dirty="0" smtClean="0">
                <a:latin typeface="18thCentury" pitchFamily="2" charset="0"/>
              </a:rPr>
              <a:t>White </a:t>
            </a:r>
            <a:r>
              <a:rPr lang="en-US" sz="3200" dirty="0">
                <a:latin typeface="18thCentury" pitchFamily="2" charset="0"/>
              </a:rPr>
              <a:t>(3.28</a:t>
            </a:r>
            <a:r>
              <a:rPr lang="en-US" sz="3200" dirty="0" smtClean="0">
                <a:latin typeface="18thCentury" pitchFamily="2" charset="0"/>
              </a:rPr>
              <a:t>%).</a:t>
            </a:r>
          </a:p>
          <a:p>
            <a:pPr lvl="1"/>
            <a:r>
              <a:rPr lang="en-US" sz="3200" dirty="0">
                <a:latin typeface="18thCentury" pitchFamily="2" charset="0"/>
              </a:rPr>
              <a:t>The average household economy in Columbus is $52,971</a:t>
            </a:r>
            <a:endParaRPr lang="en-US" sz="3200" dirty="0" smtClean="0">
              <a:latin typeface="18thCentury" pitchFamily="2" charset="0"/>
            </a:endParaRPr>
          </a:p>
        </p:txBody>
      </p:sp>
    </p:spTree>
    <p:extLst>
      <p:ext uri="{BB962C8B-B14F-4D97-AF65-F5344CB8AC3E}">
        <p14:creationId xmlns:p14="http://schemas.microsoft.com/office/powerpoint/2010/main" val="3546540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Healthcare system and insurance</a:t>
            </a:r>
            <a:endParaRPr lang="en-US" sz="4400" dirty="0">
              <a:latin typeface="18thCentury" pitchFamily="2" charset="0"/>
            </a:endParaRPr>
          </a:p>
        </p:txBody>
      </p:sp>
      <p:sp>
        <p:nvSpPr>
          <p:cNvPr id="5" name="Content Placeholder 4"/>
          <p:cNvSpPr>
            <a:spLocks noGrp="1"/>
          </p:cNvSpPr>
          <p:nvPr>
            <p:ph idx="1"/>
          </p:nvPr>
        </p:nvSpPr>
        <p:spPr>
          <a:xfrm>
            <a:off x="2589212" y="1660358"/>
            <a:ext cx="8915400" cy="4250864"/>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2400" dirty="0" smtClean="0">
                <a:latin typeface="18thCentury" pitchFamily="2" charset="0"/>
              </a:rPr>
              <a:t>Health Care and Social Assistance are one of the largest industries in Columbus employing 70,047 people.</a:t>
            </a:r>
          </a:p>
          <a:p>
            <a:r>
              <a:rPr lang="en-US" sz="2400" dirty="0" smtClean="0">
                <a:latin typeface="18thCentury" pitchFamily="2" charset="0"/>
              </a:rPr>
              <a:t>172k out of the 843k people live below the poverty line.</a:t>
            </a:r>
          </a:p>
          <a:p>
            <a:r>
              <a:rPr lang="en-US" sz="2400" dirty="0" smtClean="0">
                <a:latin typeface="18thCentury" pitchFamily="2" charset="0"/>
              </a:rPr>
              <a:t>91.6% of the people in Columbus have health care coverage.</a:t>
            </a:r>
          </a:p>
          <a:p>
            <a:pPr lvl="1"/>
            <a:r>
              <a:rPr lang="en-US" sz="2000" dirty="0" smtClean="0">
                <a:latin typeface="18thCentury" pitchFamily="2" charset="0"/>
              </a:rPr>
              <a:t>There are 50.3% employee plans, </a:t>
            </a:r>
          </a:p>
          <a:p>
            <a:pPr lvl="1"/>
            <a:r>
              <a:rPr lang="en-US" sz="2000" dirty="0" smtClean="0">
                <a:latin typeface="18thCentury" pitchFamily="2" charset="0"/>
              </a:rPr>
              <a:t>7.4% on Medicare, </a:t>
            </a:r>
          </a:p>
          <a:p>
            <a:pPr lvl="1"/>
            <a:r>
              <a:rPr lang="en-US" sz="2000" dirty="0" smtClean="0">
                <a:latin typeface="18thCentury" pitchFamily="2" charset="0"/>
              </a:rPr>
              <a:t>23% on Medicaid, </a:t>
            </a:r>
          </a:p>
          <a:p>
            <a:pPr lvl="1"/>
            <a:r>
              <a:rPr lang="en-US" sz="2000" dirty="0" smtClean="0">
                <a:latin typeface="18thCentury" pitchFamily="2" charset="0"/>
              </a:rPr>
              <a:t>1.21% on military or VA programs, </a:t>
            </a:r>
          </a:p>
          <a:p>
            <a:pPr lvl="1"/>
            <a:r>
              <a:rPr lang="en-US" sz="2000" dirty="0" smtClean="0">
                <a:latin typeface="18thCentury" pitchFamily="2" charset="0"/>
              </a:rPr>
              <a:t>8.45% uninsured, and</a:t>
            </a:r>
          </a:p>
          <a:p>
            <a:pPr lvl="1"/>
            <a:r>
              <a:rPr lang="en-US" sz="2000" dirty="0" smtClean="0">
                <a:latin typeface="18thCentury" pitchFamily="2" charset="0"/>
              </a:rPr>
              <a:t> 9.64% on non-group programs (</a:t>
            </a:r>
            <a:r>
              <a:rPr lang="en-US" sz="2000" dirty="0" err="1" smtClean="0">
                <a:latin typeface="18thCentury" pitchFamily="2" charset="0"/>
              </a:rPr>
              <a:t>Oza</a:t>
            </a:r>
            <a:r>
              <a:rPr lang="en-US" sz="2000" dirty="0" smtClean="0">
                <a:latin typeface="18thCentury" pitchFamily="2" charset="0"/>
              </a:rPr>
              <a:t> et al. 2011).</a:t>
            </a:r>
            <a:endParaRPr lang="en-US" sz="3600" dirty="0" smtClean="0">
              <a:latin typeface="18thCentury" pitchFamily="2" charset="0"/>
            </a:endParaRPr>
          </a:p>
        </p:txBody>
      </p:sp>
    </p:spTree>
    <p:extLst>
      <p:ext uri="{BB962C8B-B14F-4D97-AF65-F5344CB8AC3E}">
        <p14:creationId xmlns:p14="http://schemas.microsoft.com/office/powerpoint/2010/main" val="3350140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Background </a:t>
            </a:r>
            <a:endParaRPr lang="en-US" sz="4400" dirty="0">
              <a:latin typeface="18thCentury" pitchFamily="2" charset="0"/>
            </a:endParaRPr>
          </a:p>
        </p:txBody>
      </p:sp>
      <p:sp>
        <p:nvSpPr>
          <p:cNvPr id="5" name="Content Placeholder 4"/>
          <p:cNvSpPr>
            <a:spLocks noGrp="1"/>
          </p:cNvSpPr>
          <p:nvPr>
            <p:ph idx="1"/>
          </p:nvPr>
        </p:nvSpPr>
        <p:spPr>
          <a:xfrm>
            <a:off x="2589212" y="1552074"/>
            <a:ext cx="8915400" cy="5137484"/>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3600" dirty="0">
                <a:latin typeface="18thCentury" pitchFamily="2" charset="0"/>
              </a:rPr>
              <a:t>Columbus has one of the best pediatric hospitals internationally, the best-ranked cancer hospital nationally and it has got two heart hospitals (</a:t>
            </a:r>
            <a:r>
              <a:rPr lang="en-US" sz="3600" dirty="0" err="1">
                <a:latin typeface="18thCentury" pitchFamily="2" charset="0"/>
              </a:rPr>
              <a:t>Oza</a:t>
            </a:r>
            <a:r>
              <a:rPr lang="en-US" sz="3600" dirty="0">
                <a:latin typeface="18thCentury" pitchFamily="2" charset="0"/>
              </a:rPr>
              <a:t> et al. 2011). </a:t>
            </a:r>
            <a:endParaRPr lang="en-US" sz="3600" dirty="0" smtClean="0">
              <a:latin typeface="18thCentury" pitchFamily="2" charset="0"/>
            </a:endParaRPr>
          </a:p>
          <a:p>
            <a:r>
              <a:rPr lang="en-US" sz="3200" dirty="0" smtClean="0">
                <a:latin typeface="18thCentury" pitchFamily="2" charset="0"/>
              </a:rPr>
              <a:t>Many visit the city for healthcare services </a:t>
            </a:r>
          </a:p>
          <a:p>
            <a:r>
              <a:rPr lang="en-US" sz="3200" dirty="0" smtClean="0">
                <a:latin typeface="18thCentury" pitchFamily="2" charset="0"/>
              </a:rPr>
              <a:t>Main causes of morbidity and mortality include;</a:t>
            </a:r>
          </a:p>
          <a:p>
            <a:pPr lvl="1"/>
            <a:r>
              <a:rPr lang="en-US" sz="2800" dirty="0" smtClean="0">
                <a:latin typeface="18thCentury" pitchFamily="2" charset="0"/>
              </a:rPr>
              <a:t>Infectious diseases </a:t>
            </a:r>
          </a:p>
          <a:p>
            <a:pPr lvl="1"/>
            <a:r>
              <a:rPr lang="en-US" sz="2800" dirty="0" smtClean="0">
                <a:latin typeface="18thCentury" pitchFamily="2" charset="0"/>
              </a:rPr>
              <a:t> Injuries </a:t>
            </a:r>
          </a:p>
          <a:p>
            <a:pPr lvl="1"/>
            <a:r>
              <a:rPr lang="en-US" sz="2800" dirty="0" smtClean="0">
                <a:latin typeface="18thCentury" pitchFamily="2" charset="0"/>
              </a:rPr>
              <a:t>Child health </a:t>
            </a:r>
          </a:p>
        </p:txBody>
      </p:sp>
    </p:spTree>
    <p:extLst>
      <p:ext uri="{BB962C8B-B14F-4D97-AF65-F5344CB8AC3E}">
        <p14:creationId xmlns:p14="http://schemas.microsoft.com/office/powerpoint/2010/main" val="1025876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Healthcare issues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3600" dirty="0" smtClean="0">
                <a:latin typeface="18thCentury" pitchFamily="2" charset="0"/>
              </a:rPr>
              <a:t>Increased demand for healthcare services </a:t>
            </a:r>
          </a:p>
          <a:p>
            <a:r>
              <a:rPr lang="en-US" sz="3600" dirty="0" smtClean="0">
                <a:latin typeface="18thCentury" pitchFamily="2" charset="0"/>
              </a:rPr>
              <a:t>Congestion in hospitals due to increased visiting patients</a:t>
            </a:r>
          </a:p>
          <a:p>
            <a:r>
              <a:rPr lang="en-US" sz="3600" dirty="0" smtClean="0">
                <a:latin typeface="18thCentury" pitchFamily="2" charset="0"/>
              </a:rPr>
              <a:t>Lack of enough hospital beds to patient admission</a:t>
            </a:r>
          </a:p>
          <a:p>
            <a:r>
              <a:rPr lang="en-US" sz="3600" dirty="0" smtClean="0">
                <a:latin typeface="18thCentury" pitchFamily="2" charset="0"/>
              </a:rPr>
              <a:t>Overworking of the available healthcare workers leading to burnout</a:t>
            </a:r>
            <a:endParaRPr lang="en-US" sz="3200" dirty="0" smtClean="0">
              <a:latin typeface="18thCentury" pitchFamily="2" charset="0"/>
            </a:endParaRPr>
          </a:p>
        </p:txBody>
      </p:sp>
    </p:spTree>
    <p:extLst>
      <p:ext uri="{BB962C8B-B14F-4D97-AF65-F5344CB8AC3E}">
        <p14:creationId xmlns:p14="http://schemas.microsoft.com/office/powerpoint/2010/main" val="2696051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Recommended actions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4000" dirty="0" smtClean="0">
                <a:latin typeface="18thCentury" pitchFamily="2" charset="0"/>
              </a:rPr>
              <a:t>Introduction of mobile care clinics </a:t>
            </a:r>
          </a:p>
          <a:p>
            <a:r>
              <a:rPr lang="en-US" sz="4000" dirty="0" smtClean="0">
                <a:latin typeface="18thCentury" pitchFamily="2" charset="0"/>
              </a:rPr>
              <a:t>Other recommended actions </a:t>
            </a:r>
          </a:p>
          <a:p>
            <a:pPr lvl="1"/>
            <a:r>
              <a:rPr lang="en-US" sz="3600" dirty="0" smtClean="0">
                <a:latin typeface="18thCentury" pitchFamily="2" charset="0"/>
              </a:rPr>
              <a:t>Acquiring more hospital beds </a:t>
            </a:r>
          </a:p>
          <a:p>
            <a:pPr lvl="1"/>
            <a:r>
              <a:rPr lang="en-US" sz="3600" dirty="0" smtClean="0">
                <a:latin typeface="18thCentury" pitchFamily="2" charset="0"/>
              </a:rPr>
              <a:t>Hiring more healthcare workers to cater for the increased demand.   </a:t>
            </a:r>
          </a:p>
        </p:txBody>
      </p:sp>
    </p:spTree>
    <p:extLst>
      <p:ext uri="{BB962C8B-B14F-4D97-AF65-F5344CB8AC3E}">
        <p14:creationId xmlns:p14="http://schemas.microsoft.com/office/powerpoint/2010/main" val="3435580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Mobile care clinics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4000" dirty="0" smtClean="0">
                <a:latin typeface="18thCentury" pitchFamily="2" charset="0"/>
              </a:rPr>
              <a:t>The mobile care clinics provide services on a mobile setting </a:t>
            </a:r>
            <a:r>
              <a:rPr lang="en-US" sz="4000" dirty="0">
                <a:solidFill>
                  <a:schemeClr val="tx1"/>
                </a:solidFill>
                <a:latin typeface="18thCentury" pitchFamily="2" charset="0"/>
              </a:rPr>
              <a:t>(Franz, </a:t>
            </a:r>
            <a:r>
              <a:rPr lang="en-US" sz="4000" i="1" dirty="0">
                <a:solidFill>
                  <a:schemeClr val="tx1"/>
                </a:solidFill>
                <a:latin typeface="18thCentury" pitchFamily="2" charset="0"/>
              </a:rPr>
              <a:t>et al,</a:t>
            </a:r>
            <a:r>
              <a:rPr lang="en-US" sz="4000" dirty="0">
                <a:solidFill>
                  <a:schemeClr val="tx1"/>
                </a:solidFill>
                <a:latin typeface="18thCentury" pitchFamily="2" charset="0"/>
              </a:rPr>
              <a:t> 2018). </a:t>
            </a:r>
            <a:endParaRPr lang="en-US" sz="4000" dirty="0" smtClean="0">
              <a:latin typeface="18thCentury" pitchFamily="2" charset="0"/>
            </a:endParaRPr>
          </a:p>
          <a:p>
            <a:r>
              <a:rPr lang="en-US" sz="4000" dirty="0" smtClean="0">
                <a:latin typeface="18thCentury" pitchFamily="2" charset="0"/>
              </a:rPr>
              <a:t>Services can be taken to the patient’s location</a:t>
            </a:r>
          </a:p>
          <a:p>
            <a:r>
              <a:rPr lang="en-US" sz="4000" dirty="0" smtClean="0">
                <a:latin typeface="18thCentury" pitchFamily="2" charset="0"/>
              </a:rPr>
              <a:t>Services will be provide inside a semi-trailer </a:t>
            </a:r>
          </a:p>
          <a:p>
            <a:r>
              <a:rPr lang="en-US" sz="4000" dirty="0" smtClean="0">
                <a:latin typeface="18thCentury" pitchFamily="2" charset="0"/>
              </a:rPr>
              <a:t>The trailer has rooms for examination, reception as well as a washroom. </a:t>
            </a:r>
          </a:p>
        </p:txBody>
      </p:sp>
    </p:spTree>
    <p:extLst>
      <p:ext uri="{BB962C8B-B14F-4D97-AF65-F5344CB8AC3E}">
        <p14:creationId xmlns:p14="http://schemas.microsoft.com/office/powerpoint/2010/main" val="2526285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Designing Health facility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3200" dirty="0">
                <a:latin typeface="18thCentury" pitchFamily="2" charset="0"/>
              </a:rPr>
              <a:t>The mobile clinic will use semi-trailers for designing the health facility</a:t>
            </a:r>
            <a:r>
              <a:rPr lang="en-US" sz="3200" dirty="0" smtClean="0">
                <a:latin typeface="18thCentury" pitchFamily="2" charset="0"/>
              </a:rPr>
              <a:t>.</a:t>
            </a:r>
          </a:p>
          <a:p>
            <a:r>
              <a:rPr lang="en-US" sz="3200" dirty="0">
                <a:latin typeface="18thCentury" pitchFamily="2" charset="0"/>
              </a:rPr>
              <a:t>The semi-trailer will give 1,000 square feet of space</a:t>
            </a:r>
            <a:r>
              <a:rPr lang="en-US" sz="3200" dirty="0" smtClean="0">
                <a:latin typeface="18thCentury" pitchFamily="2" charset="0"/>
              </a:rPr>
              <a:t>.</a:t>
            </a:r>
          </a:p>
          <a:p>
            <a:pPr lvl="1"/>
            <a:r>
              <a:rPr lang="en-US" sz="3000" dirty="0" smtClean="0">
                <a:latin typeface="18thCentury" pitchFamily="2" charset="0"/>
              </a:rPr>
              <a:t>Sections include;</a:t>
            </a:r>
          </a:p>
          <a:p>
            <a:pPr lvl="1"/>
            <a:r>
              <a:rPr lang="en-US" sz="3000" dirty="0" smtClean="0">
                <a:latin typeface="18thCentury" pitchFamily="2" charset="0"/>
              </a:rPr>
              <a:t>Examination </a:t>
            </a:r>
            <a:r>
              <a:rPr lang="en-US" sz="3000" dirty="0">
                <a:latin typeface="18thCentury" pitchFamily="2" charset="0"/>
              </a:rPr>
              <a:t>room, </a:t>
            </a:r>
            <a:endParaRPr lang="en-US" sz="3000" dirty="0" smtClean="0">
              <a:latin typeface="18thCentury" pitchFamily="2" charset="0"/>
            </a:endParaRPr>
          </a:p>
          <a:p>
            <a:pPr lvl="1"/>
            <a:r>
              <a:rPr lang="en-US" sz="3000" dirty="0" smtClean="0">
                <a:latin typeface="18thCentury" pitchFamily="2" charset="0"/>
              </a:rPr>
              <a:t>Reception area </a:t>
            </a:r>
            <a:r>
              <a:rPr lang="en-US" sz="3000" dirty="0">
                <a:latin typeface="18thCentury" pitchFamily="2" charset="0"/>
              </a:rPr>
              <a:t>and </a:t>
            </a:r>
            <a:endParaRPr lang="en-US" sz="3000" dirty="0" smtClean="0">
              <a:latin typeface="18thCentury" pitchFamily="2" charset="0"/>
            </a:endParaRPr>
          </a:p>
          <a:p>
            <a:pPr lvl="1"/>
            <a:r>
              <a:rPr lang="en-US" sz="3000" dirty="0" smtClean="0">
                <a:latin typeface="18thCentury" pitchFamily="2" charset="0"/>
              </a:rPr>
              <a:t>Washroom.</a:t>
            </a:r>
          </a:p>
        </p:txBody>
      </p:sp>
    </p:spTree>
    <p:extLst>
      <p:ext uri="{BB962C8B-B14F-4D97-AF65-F5344CB8AC3E}">
        <p14:creationId xmlns:p14="http://schemas.microsoft.com/office/powerpoint/2010/main" val="276147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Floor  plan</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buNone/>
            </a:pPr>
            <a:endParaRPr lang="en-US" sz="4000" dirty="0" smtClean="0">
              <a:latin typeface="18thCentury" pitchFamily="2" charset="0"/>
            </a:endParaRPr>
          </a:p>
        </p:txBody>
      </p:sp>
      <p:pic>
        <p:nvPicPr>
          <p:cNvPr id="6" name="Picture 5"/>
          <p:cNvPicPr/>
          <p:nvPr/>
        </p:nvPicPr>
        <p:blipFill>
          <a:blip r:embed="rId2"/>
          <a:stretch>
            <a:fillRect/>
          </a:stretch>
        </p:blipFill>
        <p:spPr>
          <a:xfrm>
            <a:off x="1362974" y="1451296"/>
            <a:ext cx="10141638" cy="5277308"/>
          </a:xfrm>
          <a:prstGeom prst="rect">
            <a:avLst/>
          </a:prstGeom>
        </p:spPr>
      </p:pic>
    </p:spTree>
    <p:extLst>
      <p:ext uri="{BB962C8B-B14F-4D97-AF65-F5344CB8AC3E}">
        <p14:creationId xmlns:p14="http://schemas.microsoft.com/office/powerpoint/2010/main" val="358142925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70</TotalTime>
  <Words>2267</Words>
  <Application>Microsoft Office PowerPoint</Application>
  <PresentationFormat>Widescreen</PresentationFormat>
  <Paragraphs>118</Paragraphs>
  <Slides>14</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18thCentury</vt:lpstr>
      <vt:lpstr>Arial</vt:lpstr>
      <vt:lpstr>Calibri</vt:lpstr>
      <vt:lpstr>Century Gothic</vt:lpstr>
      <vt:lpstr>Wingdings 3</vt:lpstr>
      <vt:lpstr>Wisp</vt:lpstr>
      <vt:lpstr>Columbus Healthcare </vt:lpstr>
      <vt:lpstr>Demographics </vt:lpstr>
      <vt:lpstr>Healthcare system and insurance</vt:lpstr>
      <vt:lpstr>Background </vt:lpstr>
      <vt:lpstr>Healthcare issues  </vt:lpstr>
      <vt:lpstr>Recommended actions </vt:lpstr>
      <vt:lpstr>Mobile care clinics </vt:lpstr>
      <vt:lpstr>Designing Health facility </vt:lpstr>
      <vt:lpstr>Floor  plan</vt:lpstr>
      <vt:lpstr>Relevant Health processes </vt:lpstr>
      <vt:lpstr>Cost of implementation </vt:lpstr>
      <vt:lpstr>Sources of funding </vt:lpstr>
      <vt:lpstr>Proposed leadership hierarchy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Columbus Healthcare</dc:title>
  <dc:creator>ASUS</dc:creator>
  <cp:lastModifiedBy>ASUS</cp:lastModifiedBy>
  <cp:revision>34</cp:revision>
  <dcterms:created xsi:type="dcterms:W3CDTF">2021-05-01T02:29:50Z</dcterms:created>
  <dcterms:modified xsi:type="dcterms:W3CDTF">2021-05-01T03:40:19Z</dcterms:modified>
</cp:coreProperties>
</file>